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00" r:id="rId3"/>
    <p:sldId id="260" r:id="rId4"/>
    <p:sldId id="284" r:id="rId5"/>
    <p:sldId id="261" r:id="rId6"/>
    <p:sldId id="262" r:id="rId7"/>
    <p:sldId id="283" r:id="rId8"/>
    <p:sldId id="282" r:id="rId9"/>
    <p:sldId id="28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649B3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7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6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4469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3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4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26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7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9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0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7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7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5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4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17E265A-43AF-44B0-8048-10E654A65FDE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AAB1192-F47B-4379-8D74-CB04A08E6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3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syedanazmunnaher58@gmail.com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38C72-0104-44C1-9F0A-BC8D91DC5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" y="178080"/>
            <a:ext cx="11943470" cy="667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2946" y="2740118"/>
            <a:ext cx="5574322" cy="15558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2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760809" y="805970"/>
            <a:ext cx="10890912" cy="876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n-IN" sz="4000" dirty="0">
                <a:latin typeface="NikoshBAN" pitchFamily="2" charset="0"/>
                <a:cs typeface="NikoshBAN" pitchFamily="2" charset="0"/>
              </a:rPr>
              <a:t>একক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>
                <a:latin typeface="NikoshBAN" pitchFamily="2" charset="0"/>
                <a:cs typeface="NikoshBAN" pitchFamily="2" charset="0"/>
              </a:rPr>
              <a:t>                                 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সময়ঃ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3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মিনিট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2378" y="2402006"/>
            <a:ext cx="9307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n-IN" sz="4000" dirty="0"/>
              <a:t> </a:t>
            </a: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জাতিসংঘ কী?</a:t>
            </a:r>
          </a:p>
          <a:p>
            <a:endParaRPr lang="bn-IN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 ২য় বিশ্বযুদ্ধ কখন শুরু হয়?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4184" y="1124984"/>
            <a:ext cx="944425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bn-IN" sz="4400" u="sng" dirty="0">
                <a:latin typeface="NikoshBAN" panose="02000000000000000000" pitchFamily="2" charset="0"/>
                <a:cs typeface="NikoshBAN" panose="02000000000000000000" pitchFamily="2" charset="0"/>
              </a:rPr>
              <a:t> সমাধানঃ</a:t>
            </a:r>
          </a:p>
          <a:p>
            <a:endParaRPr lang="bn-IN" sz="4400" u="sng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 বিশ্বশান্তি ও নিরাপত্তা রক্ষার মূল দায়িত্ব নিয়ে যে সংগঠন কাজ করে যাচ্ছে তাকে জাতিসংঘ বলে।</a:t>
            </a:r>
          </a:p>
          <a:p>
            <a:endParaRPr lang="bn-IN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 ২য় বিশ্বযুদ্ধ শুরু হয় ১৯৩৯ খ্রীঃ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3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8247" y="4368226"/>
            <a:ext cx="2929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b="1" dirty="0">
                <a:latin typeface="NikoshBAN" pitchFamily="2" charset="0"/>
                <a:cs typeface="NikoshBAN" pitchFamily="2" charset="0"/>
              </a:rPr>
              <a:t>ফ্রাঙ্কলিন ডি রুজভেল্ট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8112802" y="4383466"/>
            <a:ext cx="2069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b="1" dirty="0">
                <a:latin typeface="NikoshBAN" pitchFamily="2" charset="0"/>
                <a:cs typeface="NikoshBAN" pitchFamily="2" charset="0"/>
              </a:rPr>
              <a:t>উইনস্টন চার্চিল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 rot="18207838">
            <a:off x="1205510" y="1678989"/>
            <a:ext cx="2906130" cy="1446550"/>
          </a:xfrm>
          <a:prstGeom prst="rect">
            <a:avLst/>
          </a:prstGeom>
          <a:ln w="28575">
            <a:solidFill>
              <a:srgbClr val="0000FF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ctr"/>
            <a:r>
              <a:rPr lang="bn-BD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উদ্যোগ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7776" y="5079059"/>
            <a:ext cx="8349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600" b="1" dirty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ম উদ্যোগঃ ১৯৪১ সাল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bn-BD" sz="3600" b="1" dirty="0">
                <a:latin typeface="NikoshBAN" pitchFamily="2" charset="0"/>
                <a:cs typeface="NikoshBAN" pitchFamily="2" charset="0"/>
              </a:rPr>
              <a:t>প্রতিষ্ঠাঃ ১৯৪৫ সালের ২৪ শে অক্টোবর</a:t>
            </a:r>
            <a:endParaRPr lang="en-US" sz="36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33899" y="685940"/>
            <a:ext cx="5875021" cy="3596500"/>
            <a:chOff x="4533899" y="685940"/>
            <a:chExt cx="5875021" cy="3596500"/>
          </a:xfrm>
        </p:grpSpPr>
        <p:pic>
          <p:nvPicPr>
            <p:cNvPr id="9" name="Picture 8" descr="260px-President_Theodore_Roosevelt,_190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33899" y="689990"/>
              <a:ext cx="2723139" cy="3592450"/>
            </a:xfrm>
            <a:prstGeom prst="rect">
              <a:avLst/>
            </a:prstGeom>
            <a:ln w="76200">
              <a:solidFill>
                <a:srgbClr val="FFC000"/>
              </a:solidFill>
            </a:ln>
          </p:spPr>
        </p:pic>
        <p:pic>
          <p:nvPicPr>
            <p:cNvPr id="10" name="Picture 9" descr="1403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7759" y="685940"/>
              <a:ext cx="2781161" cy="3581260"/>
            </a:xfrm>
            <a:prstGeom prst="rect">
              <a:avLst/>
            </a:prstGeom>
            <a:ln w="76200">
              <a:solidFill>
                <a:srgbClr val="FFC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748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88804" y="5736076"/>
            <a:ext cx="421107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জাতিসংঘ সদর দপ্তর</a:t>
            </a:r>
          </a:p>
        </p:txBody>
      </p:sp>
      <p:pic>
        <p:nvPicPr>
          <p:cNvPr id="7" name="Picture 6" descr="ur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4264" y="408561"/>
            <a:ext cx="5077839" cy="4961105"/>
          </a:xfrm>
          <a:prstGeom prst="rect">
            <a:avLst/>
          </a:prstGeom>
        </p:spPr>
      </p:pic>
      <p:pic>
        <p:nvPicPr>
          <p:cNvPr id="9" name="Picture 8" descr="ur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131" y="466926"/>
            <a:ext cx="5791785" cy="4824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7669" y="5719863"/>
            <a:ext cx="4824919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>
                <a:latin typeface="NikoshBAN" pitchFamily="2" charset="0"/>
                <a:cs typeface="NikoshBAN" pitchFamily="2" charset="0"/>
              </a:rPr>
              <a:t>২৪ অক্টোবর, ১৯৪৫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9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26727" y="5262186"/>
            <a:ext cx="46916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bn-BD" sz="4000" b="1" dirty="0">
                <a:latin typeface="NikoshBAN" pitchFamily="2" charset="0"/>
                <a:cs typeface="NikoshBAN" pitchFamily="2" charset="0"/>
              </a:rPr>
              <a:t>মোট রাষ্ট্রঃ ১৯৬</a:t>
            </a:r>
          </a:p>
          <a:p>
            <a:pPr marL="457200" indent="-457200" algn="ctr">
              <a:buFont typeface="Wingdings" pitchFamily="2" charset="2"/>
              <a:buChar char="ü"/>
            </a:pPr>
            <a:r>
              <a:rPr lang="bn-BD" sz="4000" b="1" dirty="0">
                <a:latin typeface="NikoshBAN" pitchFamily="2" charset="0"/>
                <a:cs typeface="NikoshBAN" pitchFamily="2" charset="0"/>
              </a:rPr>
              <a:t>সদস্য রাষ্ট্রঃ ১৯৩</a:t>
            </a:r>
          </a:p>
        </p:txBody>
      </p:sp>
      <p:pic>
        <p:nvPicPr>
          <p:cNvPr id="4" name="Picture 3" descr="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962" y="255959"/>
            <a:ext cx="9552562" cy="48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570" y="988324"/>
            <a:ext cx="10112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bn-IN" sz="4000" dirty="0">
                <a:latin typeface="NikoshBAN" pitchFamily="2" charset="0"/>
                <a:cs typeface="NikoshBAN" pitchFamily="2" charset="0"/>
              </a:rPr>
              <a:t> কাজ                                         সময়ঃ ৩মিনিট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7550" y="2708776"/>
            <a:ext cx="7902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bn-IN" sz="3600" dirty="0"/>
              <a:t>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জাতিসংঘ গঠনের উদ্যোগতা কে?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   জাতিসংঘের প্রতিষ্ঠা কালিন রাষ্ট্র কয়টি?</a:t>
            </a:r>
          </a:p>
        </p:txBody>
      </p:sp>
    </p:spTree>
    <p:extLst>
      <p:ext uri="{BB962C8B-B14F-4D97-AF65-F5344CB8AC3E}">
        <p14:creationId xmlns:p14="http://schemas.microsoft.com/office/powerpoint/2010/main" val="57887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1970" y="1032749"/>
            <a:ext cx="52541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IN" sz="3600" u="sng" dirty="0">
                <a:latin typeface="NikoshBAN" panose="02000000000000000000" pitchFamily="2" charset="0"/>
                <a:cs typeface="NikoshBAN" panose="02000000000000000000" pitchFamily="2" charset="0"/>
              </a:rPr>
              <a:t>সমাধান </a:t>
            </a:r>
          </a:p>
          <a:p>
            <a:endParaRPr lang="bn-IN" sz="3600" u="sng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ফ্রাঙ্কলিন ডি রুজভেল্ট</a:t>
            </a:r>
            <a:endParaRPr lang="bn-IN" sz="3600" b="1" dirty="0">
              <a:latin typeface="NikoshBAN" pitchFamily="2" charset="0"/>
              <a:cs typeface="NikoshBAN" pitchFamily="2" charset="0"/>
            </a:endParaRPr>
          </a:p>
          <a:p>
            <a:endParaRPr lang="bn-IN" sz="3600" b="1" dirty="0">
              <a:latin typeface="NikoshBAN" pitchFamily="2" charset="0"/>
              <a:cs typeface="NikoshBAN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bn-IN" sz="3600" b="1" dirty="0"/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উইনস্টন চার্চিল</a:t>
            </a:r>
            <a:endParaRPr lang="bn-IN" sz="3600" b="1" dirty="0">
              <a:latin typeface="NikoshBAN" pitchFamily="2" charset="0"/>
              <a:cs typeface="NikoshBAN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bn-IN" sz="3600" b="1" dirty="0">
              <a:latin typeface="NikoshBAN" pitchFamily="2" charset="0"/>
              <a:cs typeface="NikoshBAN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bn-IN" sz="3600" b="1" dirty="0">
                <a:latin typeface="NikoshBAN" pitchFamily="2" charset="0"/>
                <a:cs typeface="NikoshBAN" pitchFamily="2" charset="0"/>
              </a:rPr>
              <a:t> সদস্য রাষ্ট্র ৫০ টি</a:t>
            </a:r>
            <a:endParaRPr lang="en-US" sz="3600" b="1" dirty="0"/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7515" y="3262356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আন্তর্জাতিক শান্তি ও শৃঙ্খলা রক্ষা</a:t>
            </a:r>
          </a:p>
        </p:txBody>
      </p:sp>
      <p:sp>
        <p:nvSpPr>
          <p:cNvPr id="6" name="Rectangle 5"/>
          <p:cNvSpPr/>
          <p:nvPr/>
        </p:nvSpPr>
        <p:spPr>
          <a:xfrm>
            <a:off x="4080755" y="6175950"/>
            <a:ext cx="4435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সকল রাষ্ট্রের মধ্যে নিরাপত্তা বিধান</a:t>
            </a: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311285" y="2237362"/>
            <a:ext cx="2334638" cy="1104933"/>
          </a:xfrm>
          <a:prstGeom prst="roundRect">
            <a:avLst>
              <a:gd name="adj" fmla="val 980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>
                <a:latin typeface="NikoshBAN" pitchFamily="2" charset="0"/>
                <a:cs typeface="NikoshBAN" pitchFamily="2" charset="0"/>
              </a:rPr>
              <a:t>জাতিসংঘের </a:t>
            </a:r>
            <a:endParaRPr lang="bn-IN" sz="3600" b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b="1" dirty="0">
                <a:latin typeface="NikoshBAN" pitchFamily="2" charset="0"/>
                <a:cs typeface="NikoshBAN" pitchFamily="2" charset="0"/>
              </a:rPr>
              <a:t>উদ্দেশ্য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Bdunms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4111" y="136186"/>
            <a:ext cx="3871608" cy="2996119"/>
          </a:xfrm>
          <a:prstGeom prst="rect">
            <a:avLst/>
          </a:prstGeom>
        </p:spPr>
      </p:pic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6938" y="3689312"/>
            <a:ext cx="2692029" cy="2692029"/>
          </a:xfrm>
          <a:prstGeom prst="rect">
            <a:avLst/>
          </a:prstGeom>
        </p:spPr>
      </p:pic>
      <p:pic>
        <p:nvPicPr>
          <p:cNvPr id="13" name="Picture 12" descr="Dana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0516" y="155648"/>
            <a:ext cx="3605922" cy="3015570"/>
          </a:xfrm>
          <a:prstGeom prst="rect">
            <a:avLst/>
          </a:prstGeom>
        </p:spPr>
      </p:pic>
      <p:pic>
        <p:nvPicPr>
          <p:cNvPr id="14" name="Picture 13" descr="m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5355" y="3813243"/>
            <a:ext cx="4509532" cy="22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879404" y="1151452"/>
            <a:ext cx="391051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>
                <a:latin typeface="NikoshBAN" pitchFamily="2" charset="0"/>
                <a:cs typeface="NikoshBAN" pitchFamily="2" charset="0"/>
              </a:rPr>
              <a:t>আন্তর্জাতিক আইনের সাহায্যে সকল বিরোধ নিষ্পত্তি।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0759" y="4028263"/>
            <a:ext cx="2684834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latin typeface="NikoshBAN" pitchFamily="2" charset="0"/>
                <a:cs typeface="NikoshBAN" pitchFamily="2" charset="0"/>
              </a:rPr>
              <a:t>অর্থনৈতিক, সামাজিক, সাংস্কৃতিক ও মানবিক সমস্যা সমাধানে সহযোগিতা বৃদ্ধি।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1285" y="1206230"/>
            <a:ext cx="2140085" cy="10066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>
                <a:latin typeface="NikoshBAN" pitchFamily="2" charset="0"/>
                <a:cs typeface="NikoshBAN" pitchFamily="2" charset="0"/>
              </a:rPr>
              <a:t>জাতিসংঘের </a:t>
            </a:r>
            <a:endParaRPr lang="bn-IN" sz="3600" b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b="1" dirty="0">
                <a:latin typeface="NikoshBAN" pitchFamily="2" charset="0"/>
                <a:cs typeface="NikoshBAN" pitchFamily="2" charset="0"/>
              </a:rPr>
              <a:t>উদ্দেশ্য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gfh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3318" y="233464"/>
            <a:ext cx="4575890" cy="2859931"/>
          </a:xfrm>
          <a:prstGeom prst="rect">
            <a:avLst/>
          </a:prstGeom>
        </p:spPr>
      </p:pic>
      <p:pic>
        <p:nvPicPr>
          <p:cNvPr id="9" name="Picture 8" descr="IKE090908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102" y="3503376"/>
            <a:ext cx="4762455" cy="2800147"/>
          </a:xfrm>
          <a:prstGeom prst="rect">
            <a:avLst/>
          </a:prstGeom>
        </p:spPr>
      </p:pic>
      <p:pic>
        <p:nvPicPr>
          <p:cNvPr id="14" name="Picture 13" descr="fgf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9408" y="3540868"/>
            <a:ext cx="3766461" cy="265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26" y="897625"/>
            <a:ext cx="9008012" cy="5756393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12" y="1142121"/>
            <a:ext cx="3906176" cy="3352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67" y="1389770"/>
            <a:ext cx="2590802" cy="259080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3216072"/>
            <a:ext cx="1219200" cy="81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4629835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</a:t>
            </a:r>
            <a:r>
              <a:rPr lang="bn-BD" sz="3600" dirty="0">
                <a:latin typeface="NikoshBAN" pitchFamily="2" charset="0"/>
                <a:cs typeface="NikoshBAN" pitchFamily="2" charset="0"/>
                <a:sym typeface="Wingdings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পতাকার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পটভূমি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solidFill>
                  <a:srgbClr val="0066FF"/>
                </a:solidFill>
                <a:latin typeface="NikoshBAN" pitchFamily="2" charset="0"/>
                <a:cs typeface="NikoshBAN" pitchFamily="2" charset="0"/>
              </a:rPr>
              <a:t>হালকা নীল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যা যুদ্ধের বিপরীত অর্থ বুঝায়।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46274" y="5276166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</a:t>
            </a:r>
            <a:r>
              <a:rPr lang="bn-BD" sz="3600" dirty="0">
                <a:latin typeface="NikoshBAN" pitchFamily="2" charset="0"/>
                <a:cs typeface="NikoshBAN" pitchFamily="2" charset="0"/>
                <a:sym typeface="Wingdings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মাঝখানে </a:t>
            </a:r>
            <a:r>
              <a:rPr lang="bn-BD" sz="36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সাদার</a:t>
            </a:r>
            <a:r>
              <a:rPr lang="bn-BD" sz="3600" dirty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ভিতরে বিশ্বের বৃত্তাকার মানচিত্র।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5804871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</a:t>
            </a:r>
            <a:r>
              <a:rPr lang="bn-BD" sz="3600" dirty="0">
                <a:latin typeface="NikoshBAN" pitchFamily="2" charset="0"/>
                <a:cs typeface="NikoshBAN" pitchFamily="2" charset="0"/>
                <a:sym typeface="Wingdings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এর দু’পাশে দু’টি </a:t>
            </a:r>
            <a:r>
              <a:rPr lang="bn-BD" sz="3600" dirty="0">
                <a:solidFill>
                  <a:srgbClr val="649B3F"/>
                </a:solidFill>
                <a:latin typeface="NikoshBAN" pitchFamily="2" charset="0"/>
                <a:cs typeface="NikoshBAN" pitchFamily="2" charset="0"/>
              </a:rPr>
              <a:t>জলপাই পাতার ঝার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যা শান্তির প্রতীক।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0714" y="272374"/>
            <a:ext cx="3852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/>
              <a:t>জাতিসংঘের পতাকা</a:t>
            </a:r>
            <a:endParaRPr lang="en-US" sz="2800" b="1" dirty="0"/>
          </a:p>
        </p:txBody>
      </p:sp>
      <p:sp>
        <p:nvSpPr>
          <p:cNvPr id="12" name="5-Point Star 11">
            <a:hlinkClick r:id="rId6" action="ppaction://hlinksldjump"/>
          </p:cNvPr>
          <p:cNvSpPr/>
          <p:nvPr/>
        </p:nvSpPr>
        <p:spPr>
          <a:xfrm>
            <a:off x="11049000" y="579120"/>
            <a:ext cx="563880" cy="76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7200"/>
            <a:ext cx="7772400" cy="914400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F46E7-BB14-42DF-8792-099380E308B7}"/>
              </a:ext>
            </a:extLst>
          </p:cNvPr>
          <p:cNvSpPr txBox="1"/>
          <p:nvPr/>
        </p:nvSpPr>
        <p:spPr>
          <a:xfrm>
            <a:off x="2166426" y="1645920"/>
            <a:ext cx="4005776" cy="41549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সৈয়</a:t>
            </a:r>
            <a:r>
              <a:rPr lang="as-IN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া </a:t>
            </a: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নাজমু</a:t>
            </a:r>
            <a:r>
              <a:rPr lang="as-IN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</a:t>
            </a:r>
            <a:endParaRPr lang="en-US" sz="36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as-IN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</a:t>
            </a:r>
            <a:r>
              <a:rPr lang="as-IN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ারি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>
              <a:defRPr/>
            </a:pPr>
            <a:r>
              <a:rPr lang="as-IN" sz="36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বড় গোবিন্দপুর এ এম বি উচ্চ বিদ্যালয়। চান্দিনা,কুমিল্লা</a:t>
            </a:r>
            <a:r>
              <a:rPr lang="as-IN" sz="2000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0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syedanazmunnaher58@gmail.com</a:t>
            </a:r>
            <a:endParaRPr lang="en-US" sz="2000" dirty="0">
              <a:solidFill>
                <a:srgbClr val="00B0F0"/>
              </a:solidFill>
            </a:endParaRPr>
          </a:p>
          <a:p>
            <a:pPr algn="ctr">
              <a:defRPr/>
            </a:pPr>
            <a:r>
              <a:rPr lang="en-US" sz="36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Mob: 01763480878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15369-A5FC-4A93-B9AD-A30FDB957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1645920"/>
            <a:ext cx="4316437" cy="4154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517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824933" y="802771"/>
            <a:ext cx="10890912" cy="876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n-IN" sz="4000" dirty="0"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>
                <a:latin typeface="NikoshBAN" pitchFamily="2" charset="0"/>
                <a:cs typeface="NikoshBAN" pitchFamily="2" charset="0"/>
              </a:rPr>
              <a:t>                                      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সময়ঃ</a:t>
            </a:r>
            <a:r>
              <a:rPr lang="en-US" sz="4000" dirty="0">
                <a:latin typeface="NikoshBAN" pitchFamily="2" charset="0"/>
                <a:cs typeface="NikoshBAN" pitchFamily="2" charset="0"/>
              </a:rPr>
              <a:t> ৫ </a:t>
            </a:r>
            <a:r>
              <a:rPr lang="en-US" sz="4000" dirty="0" err="1">
                <a:latin typeface="NikoshBAN" pitchFamily="2" charset="0"/>
                <a:cs typeface="NikoshBAN" pitchFamily="2" charset="0"/>
              </a:rPr>
              <a:t>মিনিট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4006" y="2282655"/>
            <a:ext cx="86799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 জাতিসংঘের উদ্দেশ্য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ব্যাখ্যা কর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 জাতিসংঘের পতাকার বর্ণনা দাও।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3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629" y="2698303"/>
            <a:ext cx="105065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bn-BD" sz="3200" dirty="0">
                <a:latin typeface="NikoshBAN" pitchFamily="2" charset="0"/>
                <a:cs typeface="NikoshBAN" pitchFamily="2" charset="0"/>
              </a:rPr>
              <a:t>আন্তর্জাতিক শান্তি ও শৃঙ্খলা রক্ষা।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bn-BD" sz="3200" dirty="0">
                <a:latin typeface="NikoshBAN" pitchFamily="2" charset="0"/>
                <a:cs typeface="NikoshBAN" pitchFamily="2" charset="0"/>
              </a:rPr>
              <a:t>সকল রাষ্ট্রের মধ্যে নিরাপত্তা বিধান।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bn-BD" sz="3200" dirty="0">
                <a:latin typeface="NikoshBAN" pitchFamily="2" charset="0"/>
                <a:cs typeface="NikoshBAN" pitchFamily="2" charset="0"/>
              </a:rPr>
              <a:t>আন্তর্জাতিক আইনের সাহায্যে সকল বিরোধ নিষ্পত্তি।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bn-BD" sz="3200" dirty="0">
                <a:latin typeface="NikoshBAN" pitchFamily="2" charset="0"/>
                <a:cs typeface="NikoshBAN" pitchFamily="2" charset="0"/>
              </a:rPr>
              <a:t>অর্থনৈতিক, সামাজিক, সাংস্কৃতিক ও মানবিক সমস্যা সমাধানে সহযোগিতা বৃদ্ধি।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89629" y="1618451"/>
            <a:ext cx="2949676" cy="838200"/>
          </a:xfrm>
          <a:prstGeom prst="round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b="1" dirty="0">
                <a:latin typeface="NikoshBAN" pitchFamily="2" charset="0"/>
                <a:cs typeface="NikoshBAN" pitchFamily="2" charset="0"/>
              </a:rPr>
              <a:t>জাতিসংঘের উদ্দেশ্য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9629" y="435796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bn-IN" sz="4000" u="sng" dirty="0">
                <a:latin typeface="NikoshBAN" panose="02000000000000000000" pitchFamily="2" charset="0"/>
                <a:cs typeface="NikoshBAN" panose="02000000000000000000" pitchFamily="2" charset="0"/>
              </a:rPr>
              <a:t> সমাধানঃ</a:t>
            </a:r>
          </a:p>
        </p:txBody>
      </p:sp>
    </p:spTree>
    <p:extLst>
      <p:ext uri="{BB962C8B-B14F-4D97-AF65-F5344CB8AC3E}">
        <p14:creationId xmlns:p14="http://schemas.microsoft.com/office/powerpoint/2010/main" val="86132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3216072"/>
            <a:ext cx="1219200" cy="81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62100" y="2798102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</a:t>
            </a:r>
            <a:r>
              <a:rPr lang="bn-BD" sz="3600" dirty="0">
                <a:latin typeface="NikoshBAN" pitchFamily="2" charset="0"/>
                <a:cs typeface="NikoshBAN" pitchFamily="2" charset="0"/>
                <a:sym typeface="Wingdings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পতাকার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পটভূমি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হালকা নীল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যা যুদ্ধের বিপরীত অর্থ বুঝায়।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0200" y="3821136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</a:t>
            </a:r>
            <a:r>
              <a:rPr lang="bn-BD" sz="3600" dirty="0">
                <a:latin typeface="NikoshBAN" pitchFamily="2" charset="0"/>
                <a:cs typeface="NikoshBAN" pitchFamily="2" charset="0"/>
                <a:sym typeface="Wingdings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মাঝখানে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সাদার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ভিতরে বিশ্বের বৃত্তাকার মানচিত্র।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6628" y="4844170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</a:t>
            </a:r>
            <a:r>
              <a:rPr lang="bn-BD" sz="3600" dirty="0">
                <a:latin typeface="NikoshBAN" pitchFamily="2" charset="0"/>
                <a:cs typeface="NikoshBAN" pitchFamily="2" charset="0"/>
                <a:sym typeface="Wingdings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এর দু’পাশে দু’টি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জলপাই পাতার ঝার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যা শান্তির প্রতীক।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6687" y="721696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bn-IN" sz="4400" u="sng" dirty="0">
                <a:latin typeface="NikoshBAN" panose="02000000000000000000" pitchFamily="2" charset="0"/>
                <a:cs typeface="NikoshBAN" panose="02000000000000000000" pitchFamily="2" charset="0"/>
              </a:rPr>
              <a:t> সমাধানঃ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6228" y="1692613"/>
            <a:ext cx="3871609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/>
              <a:t>জাতিসংঘের পতাকা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62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4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7375" y="419246"/>
            <a:ext cx="1733621" cy="70788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মূল্যায়নঃ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0245" y="1897039"/>
            <a:ext cx="7328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n-IN" sz="4000" dirty="0"/>
              <a:t> </a:t>
            </a: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জাতিসংঘ কখন গঠিত হয়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ক. ১৯৪২ সালে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২৪ শে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ডিসেম্বর</a:t>
            </a:r>
          </a:p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খ. ১৯৪৫ সালে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২৪ শে অক্টোবর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গ. ১৯৪৪ </a:t>
            </a:r>
            <a:r>
              <a:rPr lang="bn-BD" sz="3600">
                <a:latin typeface="NikoshBAN" pitchFamily="2" charset="0"/>
                <a:cs typeface="NikoshBAN" pitchFamily="2" charset="0"/>
              </a:rPr>
              <a:t>সালে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২৪ শে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নভেম্বর</a:t>
            </a:r>
          </a:p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ঘ. ১৯৪১ সালে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২৪ শে অক্টোবর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331638" y="3605199"/>
            <a:ext cx="545910" cy="5732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1341" y="1181421"/>
            <a:ext cx="7328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n-IN" sz="4000" dirty="0"/>
              <a:t>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জাতিস</a:t>
            </a:r>
            <a:r>
              <a:rPr lang="bn-IN" sz="4000">
                <a:latin typeface="NikoshBAN" pitchFamily="2" charset="0"/>
                <a:cs typeface="NikoshBAN" pitchFamily="2" charset="0"/>
              </a:rPr>
              <a:t>ং</a:t>
            </a:r>
            <a:r>
              <a:rPr lang="bn-BD" sz="4000">
                <a:latin typeface="NikoshBAN" pitchFamily="2" charset="0"/>
                <a:cs typeface="NikoshBAN" pitchFamily="2" charset="0"/>
              </a:rPr>
              <a:t>ঘের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পতাকার </a:t>
            </a:r>
            <a:r>
              <a:rPr lang="bn-IN" sz="4000" dirty="0">
                <a:latin typeface="NikoshBAN" pitchFamily="2" charset="0"/>
                <a:cs typeface="NikoshBAN" pitchFamily="2" charset="0"/>
              </a:rPr>
              <a:t>পটভূমি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র রঙ কি</a:t>
            </a: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endParaRPr lang="bn-IN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হালকা নীল 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খ.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সাদা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গ.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জলপাই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ঘ. সবুজ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03916" y="2316375"/>
            <a:ext cx="545910" cy="5732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5-Point Star 4">
            <a:hlinkClick r:id="rId2" action="ppaction://hlinksldjump"/>
          </p:cNvPr>
          <p:cNvSpPr/>
          <p:nvPr/>
        </p:nvSpPr>
        <p:spPr>
          <a:xfrm>
            <a:off x="10911840" y="350520"/>
            <a:ext cx="655320" cy="7467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6278" y="504967"/>
            <a:ext cx="9501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 জাতিসংঘ প্রতিষ্ঠায় গুরুত্বপূর্ণ ভূমিকা পালন করেন------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8128" y="1590939"/>
            <a:ext cx="8608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 আমেরিকার প্রেসিডেন্ট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ফ্রাঙ্কলিন ডি রুজভেল্ট</a:t>
            </a:r>
            <a:endParaRPr lang="en-US" sz="3600" dirty="0"/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) বৃটিশ প্রধানমন্ত্রী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উইনস্টন চার্চিল</a:t>
            </a:r>
            <a:endParaRPr lang="bn-IN" sz="3600" dirty="0"/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রাশিয়ার প্রেসিডেন্ট যোসেফ স্ট্যালিন।</a:t>
            </a:r>
          </a:p>
          <a:p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8128" y="3945575"/>
            <a:ext cx="8334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ক. (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        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খ. (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, (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গ. (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             ঘ. (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, (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ও (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751088" y="3994922"/>
            <a:ext cx="559722" cy="5508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2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87250" y="877650"/>
            <a:ext cx="4191000" cy="990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000" dirty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4567" y="3080824"/>
            <a:ext cx="8075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জাতিসংঘের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উল্লেখযোগ্য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উন্নয়নমূলক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সংস্থা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গুলোর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 লিখে আনবে।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81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04" y="109264"/>
            <a:ext cx="8063886" cy="65166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1085" y="2259577"/>
            <a:ext cx="610833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13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bn-BD" sz="1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56096" y="2224584"/>
            <a:ext cx="8625385" cy="42308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7664" y="2908826"/>
            <a:ext cx="75199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বিষয়ঃ পৌরনীতি ও নাগরিকতা </a:t>
            </a: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শ্রেণিঃ নবম</a:t>
            </a: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অধ্যায়ঃ একাদশ (বাংলাদেশ ও আন্তর্জাতিক সংগঠন)</a:t>
            </a: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সময়ঃ ৫০ মিনিট</a:t>
            </a: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তারিখঃ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20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/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09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/২০১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8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ইং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97789" y="205644"/>
            <a:ext cx="6591867" cy="17869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52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417381"/>
              </p:ext>
            </p:extLst>
          </p:nvPr>
        </p:nvGraphicFramePr>
        <p:xfrm>
          <a:off x="5700713" y="3182938"/>
          <a:ext cx="7889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ackager Shell Object" showAsIcon="1" r:id="rId3" imgW="788760" imgH="488520" progId="Package">
                  <p:embed/>
                </p:oleObj>
              </mc:Choice>
              <mc:Fallback>
                <p:oleObj name="Packager Shell Object" showAsIcon="1" r:id="rId3" imgW="788760" imgH="488520" progId="Package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0713" y="3182938"/>
                        <a:ext cx="78898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15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3688" y="2358550"/>
            <a:ext cx="384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000" b="1" dirty="0">
                <a:latin typeface="NikoshBAN" panose="02000000000000000000" pitchFamily="2" charset="0"/>
                <a:cs typeface="NikoshBAN" panose="02000000000000000000" pitchFamily="2" charset="0"/>
              </a:rPr>
              <a:t>জাতিসংঘ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3301166" y="2308177"/>
            <a:ext cx="914400" cy="9144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0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1899" y="3070064"/>
            <a:ext cx="87847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bn-BD" sz="3600" dirty="0">
                <a:latin typeface="NikoshBAN" pitchFamily="2" charset="0"/>
                <a:cs typeface="NikoshBAN" pitchFamily="2" charset="0"/>
              </a:rPr>
              <a:t>জাতিসংঘ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প্রতিষ্ঠার পটভূমি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বলতে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পারবে।</a:t>
            </a:r>
          </a:p>
          <a:p>
            <a:pPr marL="571500" indent="-5715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bn-BD" sz="3600" dirty="0">
                <a:latin typeface="NikoshBAN" pitchFamily="2" charset="0"/>
                <a:cs typeface="NikoshBAN" pitchFamily="2" charset="0"/>
              </a:rPr>
              <a:t>জাতিসংঘের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উদ্দেশ্য</a:t>
            </a:r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বর্ণনা করতে পারবে।</a:t>
            </a:r>
          </a:p>
          <a:p>
            <a:pPr marL="571500" indent="-5715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bn-BD" sz="3600" dirty="0">
                <a:latin typeface="NikoshBAN" pitchFamily="2" charset="0"/>
                <a:cs typeface="NikoshBAN" pitchFamily="2" charset="0"/>
              </a:rPr>
              <a:t>জাতিসংঘের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পতাকার সংগঠন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সম্পর্কে বলতে পারবে।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86571" y="351668"/>
            <a:ext cx="5696469" cy="1286063"/>
            <a:chOff x="3386571" y="351668"/>
            <a:chExt cx="5696469" cy="1522852"/>
          </a:xfrm>
        </p:grpSpPr>
        <p:sp>
          <p:nvSpPr>
            <p:cNvPr id="2" name="Rounded Rectangle 1"/>
            <p:cNvSpPr/>
            <p:nvPr/>
          </p:nvSpPr>
          <p:spPr>
            <a:xfrm>
              <a:off x="3386571" y="351668"/>
              <a:ext cx="5696469" cy="152285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7642" y="725151"/>
              <a:ext cx="29615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4000" dirty="0">
                  <a:latin typeface="NikoshBAN" panose="02000000000000000000" pitchFamily="2" charset="0"/>
                  <a:cs typeface="NikoshBAN" panose="02000000000000000000" pitchFamily="2" charset="0"/>
                </a:rPr>
                <a:t>শিখনফল</a:t>
              </a:r>
              <a:endParaRPr lang="en-US" sz="40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451899" y="1953141"/>
            <a:ext cx="7447640" cy="9401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85900" lvl="2" indent="-571500">
              <a:buFont typeface="Wingdings" panose="05000000000000000000" pitchFamily="2" charset="2"/>
              <a:buChar char="Ø"/>
            </a:pPr>
            <a:r>
              <a:rPr lang="bn-IN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পাঠ শেষে শিক্ষার্থীরা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…</a:t>
            </a:r>
            <a:r>
              <a:rPr lang="bn-IN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2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953_world_war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935" y="447888"/>
            <a:ext cx="6977591" cy="5271976"/>
          </a:xfrm>
          <a:prstGeom prst="rect">
            <a:avLst/>
          </a:prstGeom>
        </p:spPr>
      </p:pic>
      <p:pic>
        <p:nvPicPr>
          <p:cNvPr id="3" name="Picture 2" descr="71373-004-23C21E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453" y="442099"/>
            <a:ext cx="7003910" cy="5317502"/>
          </a:xfrm>
          <a:prstGeom prst="rect">
            <a:avLst/>
          </a:prstGeom>
        </p:spPr>
      </p:pic>
      <p:pic>
        <p:nvPicPr>
          <p:cNvPr id="5" name="Picture 4" descr="wcm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102" y="454893"/>
            <a:ext cx="7060466" cy="5397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67474" y="891354"/>
            <a:ext cx="38132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১ম বিশ্বযুদ্ধঃ </a:t>
            </a:r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১৯১৪ – ১৯১৮</a:t>
            </a:r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1920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: লীগ অব </a:t>
            </a:r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নেশনস বা জাতিপুঞ্জ</a:t>
            </a:r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২য় বিশ্বযুদ্ধঃ </a:t>
            </a:r>
            <a:endParaRPr lang="bn-IN" sz="36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১৯৩৯ - ১৯৪৫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16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omic_Bomb_053.sJPG_950_2000_0_75_0_50_50.s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472" y="3046722"/>
            <a:ext cx="2607733" cy="3266528"/>
          </a:xfrm>
          <a:prstGeom prst="rect">
            <a:avLst/>
          </a:prstGeom>
        </p:spPr>
      </p:pic>
      <p:pic>
        <p:nvPicPr>
          <p:cNvPr id="5" name="Picture 4" descr="japan_map_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873" y="311285"/>
            <a:ext cx="4779524" cy="6167336"/>
          </a:xfrm>
          <a:prstGeom prst="rect">
            <a:avLst/>
          </a:prstGeom>
        </p:spPr>
      </p:pic>
      <p:pic>
        <p:nvPicPr>
          <p:cNvPr id="8" name="Picture 7" descr="16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349" y="388565"/>
            <a:ext cx="3050700" cy="22573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15173" y="4471480"/>
            <a:ext cx="4953000" cy="1201367"/>
            <a:chOff x="3515173" y="4471480"/>
            <a:chExt cx="4953000" cy="1201367"/>
          </a:xfrm>
        </p:grpSpPr>
        <p:sp>
          <p:nvSpPr>
            <p:cNvPr id="9" name="Rounded Rectangle 8"/>
            <p:cNvSpPr/>
            <p:nvPr/>
          </p:nvSpPr>
          <p:spPr>
            <a:xfrm>
              <a:off x="7370893" y="4471480"/>
              <a:ext cx="1097280" cy="365760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ular Callout 9"/>
            <p:cNvSpPr/>
            <p:nvPr/>
          </p:nvSpPr>
          <p:spPr>
            <a:xfrm>
              <a:off x="3515173" y="5060199"/>
              <a:ext cx="1828800" cy="612648"/>
            </a:xfrm>
            <a:prstGeom prst="wedgeRectCallout">
              <a:avLst>
                <a:gd name="adj1" fmla="val 161127"/>
                <a:gd name="adj2" fmla="val -116686"/>
              </a:avLst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bn-BD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৬ আগস্ট ১৯৪৫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82163" y="4924470"/>
            <a:ext cx="4197637" cy="1781130"/>
            <a:chOff x="3782163" y="4924470"/>
            <a:chExt cx="4197637" cy="1781130"/>
          </a:xfrm>
        </p:grpSpPr>
        <p:sp>
          <p:nvSpPr>
            <p:cNvPr id="11" name="Rectangular Callout 10"/>
            <p:cNvSpPr/>
            <p:nvPr/>
          </p:nvSpPr>
          <p:spPr>
            <a:xfrm>
              <a:off x="3782163" y="6092952"/>
              <a:ext cx="1828800" cy="612648"/>
            </a:xfrm>
            <a:prstGeom prst="wedgeRectCallout">
              <a:avLst>
                <a:gd name="adj1" fmla="val 146350"/>
                <a:gd name="adj2" fmla="val -178182"/>
              </a:avLst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bn-BD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৯ আগস্ট ১৯৪৫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882520" y="4924470"/>
              <a:ext cx="1097280" cy="365760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nagasakibombnuclear.orig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8022" y="389107"/>
            <a:ext cx="2188224" cy="34825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9598036">
            <a:off x="6266246" y="2261382"/>
            <a:ext cx="3640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bn-BD" sz="3200" dirty="0">
                <a:latin typeface="NikoshBAN" pitchFamily="2" charset="0"/>
                <a:cs typeface="NikoshBAN" pitchFamily="2" charset="0"/>
              </a:rPr>
              <a:t>আনবিক বোমা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bn-BD" sz="3200" dirty="0">
                <a:latin typeface="NikoshBAN" pitchFamily="2" charset="0"/>
                <a:cs typeface="NikoshBAN" pitchFamily="2" charset="0"/>
              </a:rPr>
              <a:t>২ লক্ষ মানুষের মৃত্যু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8189829" y="545860"/>
            <a:ext cx="15648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জাপান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17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omic0Q[2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0366" y="564204"/>
            <a:ext cx="2645924" cy="2921130"/>
          </a:xfrm>
          <a:prstGeom prst="rect">
            <a:avLst/>
          </a:prstGeom>
        </p:spPr>
      </p:pic>
      <p:pic>
        <p:nvPicPr>
          <p:cNvPr id="3" name="Picture 2" descr="hqdefault.jpg"/>
          <p:cNvPicPr>
            <a:picLocks noChangeAspect="1"/>
          </p:cNvPicPr>
          <p:nvPr/>
        </p:nvPicPr>
        <p:blipFill>
          <a:blip r:embed="rId3" cstate="print"/>
          <a:srcRect l="5494" t="6383" r="7139" b="4255"/>
          <a:stretch>
            <a:fillRect/>
          </a:stretch>
        </p:blipFill>
        <p:spPr>
          <a:xfrm>
            <a:off x="4630366" y="3871609"/>
            <a:ext cx="3093396" cy="2645923"/>
          </a:xfrm>
          <a:prstGeom prst="rect">
            <a:avLst/>
          </a:prstGeom>
        </p:spPr>
      </p:pic>
      <p:pic>
        <p:nvPicPr>
          <p:cNvPr id="4" name="Picture 3" descr="main_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651" y="564203"/>
            <a:ext cx="3813243" cy="2945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54840" y="700391"/>
            <a:ext cx="40545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bn-BD" sz="3600" dirty="0">
                <a:latin typeface="NikoshBAN" pitchFamily="2" charset="0"/>
                <a:cs typeface="NikoshBAN" pitchFamily="2" charset="0"/>
              </a:rPr>
              <a:t>যুদ্ধের ভয়াবহতা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bn-BD" sz="3600" dirty="0">
                <a:latin typeface="NikoshBAN" pitchFamily="2" charset="0"/>
                <a:cs typeface="NikoshBAN" pitchFamily="2" charset="0"/>
              </a:rPr>
              <a:t>যুদ্ধের নিষ্ঠুরতা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bn-BD" sz="3600" dirty="0">
                <a:latin typeface="NikoshBAN" pitchFamily="2" charset="0"/>
                <a:cs typeface="NikoshBAN" pitchFamily="2" charset="0"/>
              </a:rPr>
              <a:t>যুদ্ধের ধ্বংসের ব্যাপকতা</a:t>
            </a:r>
            <a:endParaRPr lang="en-US" sz="3600" dirty="0"/>
          </a:p>
        </p:txBody>
      </p:sp>
      <p:pic>
        <p:nvPicPr>
          <p:cNvPr id="8" name="Picture 7" descr="blog_hiroshima_atomic_bom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0274" y="3821350"/>
            <a:ext cx="3810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/>
          <a:stretch/>
        </p:blipFill>
        <p:spPr>
          <a:xfrm>
            <a:off x="8203094" y="3560324"/>
            <a:ext cx="3567374" cy="2920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6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338</TotalTime>
  <Words>517</Words>
  <Application>Microsoft Office PowerPoint</Application>
  <PresentationFormat>Widescreen</PresentationFormat>
  <Paragraphs>113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NikoshBAN</vt:lpstr>
      <vt:lpstr>Times New Roman</vt:lpstr>
      <vt:lpstr>Tw Cen MT</vt:lpstr>
      <vt:lpstr>Vrinda</vt:lpstr>
      <vt:lpstr>Wingdings</vt:lpstr>
      <vt:lpstr>Droplet</vt:lpstr>
      <vt:lpstr>Package</vt:lpstr>
      <vt:lpstr>PowerPoint Presentation</vt:lpstr>
      <vt:lpstr>শিক্ষক পরিচিতি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Fazlul Haque</cp:lastModifiedBy>
  <cp:revision>88</cp:revision>
  <dcterms:created xsi:type="dcterms:W3CDTF">2015-10-07T16:19:43Z</dcterms:created>
  <dcterms:modified xsi:type="dcterms:W3CDTF">2018-09-26T07:50:50Z</dcterms:modified>
</cp:coreProperties>
</file>